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3" r:id="rId6"/>
    <p:sldId id="262" r:id="rId7"/>
    <p:sldId id="265" r:id="rId8"/>
    <p:sldId id="266" r:id="rId9"/>
    <p:sldId id="267" r:id="rId10"/>
    <p:sldId id="268" r:id="rId11"/>
    <p:sldId id="273" r:id="rId12"/>
    <p:sldId id="269" r:id="rId13"/>
    <p:sldId id="270" r:id="rId14"/>
    <p:sldId id="271" r:id="rId15"/>
    <p:sldId id="272" r:id="rId16"/>
    <p:sldId id="25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5E7B863-0B1E-4500-B32F-ED30104AC682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EF48381-9CA2-423C-A719-67A2CB5A6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212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B863-0B1E-4500-B32F-ED30104AC682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8381-9CA2-423C-A719-67A2CB5A6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464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5E7B863-0B1E-4500-B32F-ED30104AC682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EF48381-9CA2-423C-A719-67A2CB5A6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152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B863-0B1E-4500-B32F-ED30104AC682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0EF48381-9CA2-423C-A719-67A2CB5A6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880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5E7B863-0B1E-4500-B32F-ED30104AC682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EF48381-9CA2-423C-A719-67A2CB5A6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905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B863-0B1E-4500-B32F-ED30104AC682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8381-9CA2-423C-A719-67A2CB5A6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30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B863-0B1E-4500-B32F-ED30104AC682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8381-9CA2-423C-A719-67A2CB5A6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844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B863-0B1E-4500-B32F-ED30104AC682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8381-9CA2-423C-A719-67A2CB5A6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330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B863-0B1E-4500-B32F-ED30104AC682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8381-9CA2-423C-A719-67A2CB5A6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32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5E7B863-0B1E-4500-B32F-ED30104AC682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EF48381-9CA2-423C-A719-67A2CB5A6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937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B863-0B1E-4500-B32F-ED30104AC682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8381-9CA2-423C-A719-67A2CB5A6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79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5E7B863-0B1E-4500-B32F-ED30104AC682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EF48381-9CA2-423C-A719-67A2CB5A6AB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4393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AE429-7D35-4CD3-A504-E21B844104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Weekly Spelling tasks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B0530F-D1D4-405E-8CAA-C658B8D2F6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2003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90B49-ABFF-4907-8061-6DACA9B2A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8 – Identify root words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0AB77-1812-4DE6-9706-F3BFBCCDC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55178"/>
            <a:ext cx="11029615" cy="2371382"/>
          </a:xfrm>
        </p:spPr>
        <p:txBody>
          <a:bodyPr anchor="t"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800" b="1" dirty="0"/>
              <a:t>Identify</a:t>
            </a:r>
            <a:r>
              <a:rPr lang="en-US" sz="2800" dirty="0"/>
              <a:t> root words in words</a:t>
            </a:r>
          </a:p>
          <a:p>
            <a:pPr marL="0" indent="0">
              <a:lnSpc>
                <a:spcPct val="300000"/>
              </a:lnSpc>
              <a:buNone/>
            </a:pPr>
            <a:endParaRPr lang="en-US" sz="2800" dirty="0"/>
          </a:p>
        </p:txBody>
      </p:sp>
      <p:sp>
        <p:nvSpPr>
          <p:cNvPr id="9" name="AutoShape 4" descr="Eyes Clipart Black And White – HD Wallpaper Gallery">
            <a:extLst>
              <a:ext uri="{FF2B5EF4-FFF2-40B4-BE49-F238E27FC236}">
                <a16:creationId xmlns:a16="http://schemas.microsoft.com/office/drawing/2014/main" id="{4B7EB73A-CF3D-40F8-B934-F38E84C60B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4744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5E5A744-5BD2-475C-AB6D-D0A7D66F5FA4}"/>
              </a:ext>
            </a:extLst>
          </p:cNvPr>
          <p:cNvGrpSpPr/>
          <p:nvPr/>
        </p:nvGrpSpPr>
        <p:grpSpPr>
          <a:xfrm>
            <a:off x="10031514" y="2046241"/>
            <a:ext cx="1320656" cy="1257324"/>
            <a:chOff x="10549674" y="2200984"/>
            <a:chExt cx="1320656" cy="1257324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F4037055-1148-484E-B030-6FAEECD1C5FF}"/>
                </a:ext>
              </a:extLst>
            </p:cNvPr>
            <p:cNvSpPr/>
            <p:nvPr/>
          </p:nvSpPr>
          <p:spPr>
            <a:xfrm>
              <a:off x="10549674" y="2200984"/>
              <a:ext cx="1320656" cy="125732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/>
              <a:endParaRPr lang="en-GB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42868496-629B-4378-B40A-90B3AF8483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778" b="98667" l="5714" r="92653">
                          <a14:foregroundMark x1="26122" y1="76000" x2="26122" y2="76000"/>
                          <a14:foregroundMark x1="37959" y1="46667" x2="37959" y2="46667"/>
                          <a14:foregroundMark x1="66939" y1="5778" x2="66939" y2="5778"/>
                          <a14:foregroundMark x1="76735" y1="14222" x2="76735" y2="14222"/>
                          <a14:foregroundMark x1="87347" y1="36000" x2="87347" y2="36000"/>
                          <a14:foregroundMark x1="80816" y1="58222" x2="80816" y2="58222"/>
                          <a14:foregroundMark x1="86122" y1="46222" x2="86122" y2="46222"/>
                          <a14:foregroundMark x1="13061" y1="91556" x2="13061" y2="91556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0693289" y="2349213"/>
              <a:ext cx="1015353" cy="932467"/>
            </a:xfrm>
            <a:prstGeom prst="rect">
              <a:avLst/>
            </a:prstGeom>
          </p:spPr>
        </p:pic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AD7EFE08-0D27-4D9D-A228-2183B97E2823}"/>
              </a:ext>
            </a:extLst>
          </p:cNvPr>
          <p:cNvSpPr txBox="1"/>
          <p:nvPr/>
        </p:nvSpPr>
        <p:spPr>
          <a:xfrm>
            <a:off x="1681960" y="3105834"/>
            <a:ext cx="2270280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undecided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8D65F5A-D575-4C80-9EC5-A4C84A46E6A0}"/>
              </a:ext>
            </a:extLst>
          </p:cNvPr>
          <p:cNvSpPr txBox="1"/>
          <p:nvPr/>
        </p:nvSpPr>
        <p:spPr>
          <a:xfrm>
            <a:off x="4782580" y="3046056"/>
            <a:ext cx="2270280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un</a:t>
            </a:r>
            <a:r>
              <a:rPr lang="en-US" sz="3600" dirty="0">
                <a:solidFill>
                  <a:srgbClr val="FF0000"/>
                </a:solidFill>
              </a:rPr>
              <a:t>decide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d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2E98F125-567A-4DF4-B3C8-4C8ECDF63E7B}"/>
              </a:ext>
            </a:extLst>
          </p:cNvPr>
          <p:cNvSpPr txBox="1">
            <a:spLocks/>
          </p:cNvSpPr>
          <p:nvPr/>
        </p:nvSpPr>
        <p:spPr>
          <a:xfrm>
            <a:off x="581192" y="1860365"/>
            <a:ext cx="11029615" cy="237138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800" b="1"/>
              <a:t>Identify</a:t>
            </a:r>
            <a:r>
              <a:rPr lang="en-US" sz="2800"/>
              <a:t> root words in words</a:t>
            </a:r>
          </a:p>
          <a:p>
            <a:pPr marL="0" indent="0">
              <a:lnSpc>
                <a:spcPct val="300000"/>
              </a:lnSpc>
              <a:buFont typeface="Wingdings 2" panose="05020102010507070707" pitchFamily="18" charset="2"/>
              <a:buNone/>
            </a:pPr>
            <a:endParaRPr lang="en-US" sz="28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E88F7C8-404D-4E83-A316-1736FF2AF32E}"/>
              </a:ext>
            </a:extLst>
          </p:cNvPr>
          <p:cNvSpPr txBox="1"/>
          <p:nvPr/>
        </p:nvSpPr>
        <p:spPr>
          <a:xfrm>
            <a:off x="1681960" y="3958099"/>
            <a:ext cx="2270280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laughed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85CD88-1B6B-4646-8BA8-8446A342EF52}"/>
              </a:ext>
            </a:extLst>
          </p:cNvPr>
          <p:cNvSpPr txBox="1"/>
          <p:nvPr/>
        </p:nvSpPr>
        <p:spPr>
          <a:xfrm>
            <a:off x="4782580" y="3958098"/>
            <a:ext cx="2270280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dirty="0">
                <a:solidFill>
                  <a:srgbClr val="FF0000"/>
                </a:solidFill>
              </a:rPr>
              <a:t>laugh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ed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2D37358-182C-43B5-9CA3-2C1DF183026B}"/>
              </a:ext>
            </a:extLst>
          </p:cNvPr>
          <p:cNvSpPr txBox="1"/>
          <p:nvPr/>
        </p:nvSpPr>
        <p:spPr>
          <a:xfrm>
            <a:off x="1681960" y="4810363"/>
            <a:ext cx="2270280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planned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F567465-144B-4D50-B179-8607E9A996B2}"/>
              </a:ext>
            </a:extLst>
          </p:cNvPr>
          <p:cNvSpPr txBox="1"/>
          <p:nvPr/>
        </p:nvSpPr>
        <p:spPr>
          <a:xfrm>
            <a:off x="4782580" y="4810362"/>
            <a:ext cx="2270280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dirty="0">
                <a:solidFill>
                  <a:srgbClr val="FF0000"/>
                </a:solidFill>
              </a:rPr>
              <a:t>plan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ned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641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/>
      <p:bldP spid="32" grpId="0"/>
      <p:bldP spid="34" grpId="0"/>
      <p:bldP spid="41" grpId="0"/>
      <p:bldP spid="42" grpId="0"/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90B49-ABFF-4907-8061-6DACA9B2A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8 – Identify and change word classes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0AB77-1812-4DE6-9706-F3BFBCCDC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55178"/>
            <a:ext cx="11029615" cy="2371382"/>
          </a:xfrm>
        </p:spPr>
        <p:txBody>
          <a:bodyPr anchor="t"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800" b="1" dirty="0"/>
              <a:t>Identify</a:t>
            </a:r>
            <a:r>
              <a:rPr lang="en-US" sz="2800" dirty="0"/>
              <a:t> the word classes</a:t>
            </a:r>
          </a:p>
          <a:p>
            <a:pPr>
              <a:lnSpc>
                <a:spcPct val="120000"/>
              </a:lnSpc>
            </a:pPr>
            <a:r>
              <a:rPr lang="en-US" sz="2800" b="1" dirty="0"/>
              <a:t>Change</a:t>
            </a:r>
            <a:r>
              <a:rPr lang="en-US" sz="2800" dirty="0"/>
              <a:t> them by adding or removing prefixes or suffixes</a:t>
            </a:r>
          </a:p>
          <a:p>
            <a:pPr marL="0" indent="0">
              <a:lnSpc>
                <a:spcPct val="300000"/>
              </a:lnSpc>
              <a:buNone/>
            </a:pPr>
            <a:endParaRPr lang="en-US" sz="2800" dirty="0"/>
          </a:p>
        </p:txBody>
      </p:sp>
      <p:sp>
        <p:nvSpPr>
          <p:cNvPr id="9" name="AutoShape 4" descr="Eyes Clipart Black And White – HD Wallpaper Gallery">
            <a:extLst>
              <a:ext uri="{FF2B5EF4-FFF2-40B4-BE49-F238E27FC236}">
                <a16:creationId xmlns:a16="http://schemas.microsoft.com/office/drawing/2014/main" id="{4B7EB73A-CF3D-40F8-B934-F38E84C60B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4744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758AD8-7C5F-4883-A071-61644B91612E}"/>
              </a:ext>
            </a:extLst>
          </p:cNvPr>
          <p:cNvSpPr txBox="1"/>
          <p:nvPr/>
        </p:nvSpPr>
        <p:spPr>
          <a:xfrm>
            <a:off x="1774677" y="3288325"/>
            <a:ext cx="3209193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Words with ‘</a:t>
            </a:r>
            <a:r>
              <a:rPr lang="en-US" sz="3200" dirty="0">
                <a:solidFill>
                  <a:srgbClr val="00B050"/>
                </a:solidFill>
              </a:rPr>
              <a:t>augh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’</a:t>
            </a:r>
            <a:endParaRPr lang="en-GB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E2B6412-81C8-4589-8AA8-C283E36CC7EC}"/>
              </a:ext>
            </a:extLst>
          </p:cNvPr>
          <p:cNvSpPr txBox="1"/>
          <p:nvPr/>
        </p:nvSpPr>
        <p:spPr>
          <a:xfrm>
            <a:off x="694812" y="4035480"/>
            <a:ext cx="1588478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7029FCE-C409-4D8E-937F-DAB17BF82445}"/>
              </a:ext>
            </a:extLst>
          </p:cNvPr>
          <p:cNvSpPr txBox="1"/>
          <p:nvPr/>
        </p:nvSpPr>
        <p:spPr>
          <a:xfrm>
            <a:off x="694785" y="4779240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d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ter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EBEA375-BA68-4297-9BDF-6CC01338DBF5}"/>
              </a:ext>
            </a:extLst>
          </p:cNvPr>
          <p:cNvSpPr txBox="1"/>
          <p:nvPr/>
        </p:nvSpPr>
        <p:spPr>
          <a:xfrm>
            <a:off x="60526" y="5429780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distr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90E7452-81BD-4893-A1CC-88F94F8087E0}"/>
              </a:ext>
            </a:extLst>
          </p:cNvPr>
          <p:cNvSpPr txBox="1"/>
          <p:nvPr/>
        </p:nvSpPr>
        <p:spPr>
          <a:xfrm>
            <a:off x="674319" y="6041293"/>
            <a:ext cx="201783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l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D7C2487-3B77-4668-ABE2-5FD8F9CE68B7}"/>
              </a:ext>
            </a:extLst>
          </p:cNvPr>
          <p:cNvSpPr txBox="1"/>
          <p:nvPr/>
        </p:nvSpPr>
        <p:spPr>
          <a:xfrm>
            <a:off x="1786077" y="3292429"/>
            <a:ext cx="3209193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Word class =</a:t>
            </a:r>
            <a:endParaRPr lang="en-GB" sz="3200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5E5A744-5BD2-475C-AB6D-D0A7D66F5FA4}"/>
              </a:ext>
            </a:extLst>
          </p:cNvPr>
          <p:cNvGrpSpPr/>
          <p:nvPr/>
        </p:nvGrpSpPr>
        <p:grpSpPr>
          <a:xfrm>
            <a:off x="10031514" y="2046241"/>
            <a:ext cx="1320656" cy="1257324"/>
            <a:chOff x="10549674" y="2200984"/>
            <a:chExt cx="1320656" cy="1257324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F4037055-1148-484E-B030-6FAEECD1C5FF}"/>
                </a:ext>
              </a:extLst>
            </p:cNvPr>
            <p:cNvSpPr/>
            <p:nvPr/>
          </p:nvSpPr>
          <p:spPr>
            <a:xfrm>
              <a:off x="10549674" y="2200984"/>
              <a:ext cx="1320656" cy="125732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/>
              <a:endParaRPr lang="en-GB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42868496-629B-4378-B40A-90B3AF8483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778" b="98667" l="5714" r="92653">
                          <a14:foregroundMark x1="26122" y1="76000" x2="26122" y2="76000"/>
                          <a14:foregroundMark x1="37959" y1="46667" x2="37959" y2="46667"/>
                          <a14:foregroundMark x1="66939" y1="5778" x2="66939" y2="5778"/>
                          <a14:foregroundMark x1="76735" y1="14222" x2="76735" y2="14222"/>
                          <a14:foregroundMark x1="87347" y1="36000" x2="87347" y2="36000"/>
                          <a14:foregroundMark x1="80816" y1="58222" x2="80816" y2="58222"/>
                          <a14:foregroundMark x1="86122" y1="46222" x2="86122" y2="46222"/>
                          <a14:foregroundMark x1="13061" y1="91556" x2="13061" y2="91556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0693289" y="2349213"/>
              <a:ext cx="1015353" cy="932467"/>
            </a:xfrm>
            <a:prstGeom prst="rect">
              <a:avLst/>
            </a:prstGeom>
          </p:spPr>
        </p:pic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CB33AE42-7770-432B-A2E5-212C2364CDF2}"/>
              </a:ext>
            </a:extLst>
          </p:cNvPr>
          <p:cNvSpPr txBox="1"/>
          <p:nvPr/>
        </p:nvSpPr>
        <p:spPr>
          <a:xfrm>
            <a:off x="6156569" y="3293405"/>
            <a:ext cx="4257822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New word -</a:t>
            </a:r>
            <a:endParaRPr lang="en-GB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D181417-F01E-41A7-8ED3-8539D03F790A}"/>
              </a:ext>
            </a:extLst>
          </p:cNvPr>
          <p:cNvSpPr txBox="1"/>
          <p:nvPr/>
        </p:nvSpPr>
        <p:spPr>
          <a:xfrm>
            <a:off x="2655692" y="4049245"/>
            <a:ext cx="2099188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= verb</a:t>
            </a:r>
            <a:endParaRPr lang="en-GB" sz="3600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28E384-3410-47E3-8CE9-348BC057EB3E}"/>
              </a:ext>
            </a:extLst>
          </p:cNvPr>
          <p:cNvSpPr txBox="1"/>
          <p:nvPr/>
        </p:nvSpPr>
        <p:spPr>
          <a:xfrm>
            <a:off x="2655692" y="4818730"/>
            <a:ext cx="3480948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= common noun</a:t>
            </a:r>
            <a:endParaRPr lang="en-GB" sz="3600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A16C549-0C53-41A5-86C7-D8D3575785BC}"/>
              </a:ext>
            </a:extLst>
          </p:cNvPr>
          <p:cNvSpPr txBox="1"/>
          <p:nvPr/>
        </p:nvSpPr>
        <p:spPr>
          <a:xfrm>
            <a:off x="2661674" y="5439769"/>
            <a:ext cx="2916165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= adjective</a:t>
            </a:r>
            <a:endParaRPr lang="en-GB" sz="3600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CD94327-8692-4B05-9932-C658150110FD}"/>
              </a:ext>
            </a:extLst>
          </p:cNvPr>
          <p:cNvSpPr txBox="1"/>
          <p:nvPr/>
        </p:nvSpPr>
        <p:spPr>
          <a:xfrm>
            <a:off x="2655692" y="6028161"/>
            <a:ext cx="3268662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= verb or noun</a:t>
            </a:r>
            <a:endParaRPr lang="en-GB" sz="3600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5BC0D37-A970-4512-9033-2831B6F6345C}"/>
              </a:ext>
            </a:extLst>
          </p:cNvPr>
          <p:cNvSpPr txBox="1"/>
          <p:nvPr/>
        </p:nvSpPr>
        <p:spPr>
          <a:xfrm>
            <a:off x="6252332" y="4026548"/>
            <a:ext cx="1588478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aught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6B70109-CA82-460B-8D19-7307C59526CB}"/>
              </a:ext>
            </a:extLst>
          </p:cNvPr>
          <p:cNvSpPr txBox="1"/>
          <p:nvPr/>
        </p:nvSpPr>
        <p:spPr>
          <a:xfrm>
            <a:off x="8075941" y="4026379"/>
            <a:ext cx="2099188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= </a:t>
            </a:r>
            <a:r>
              <a:rPr lang="en-US" sz="3600" dirty="0">
                <a:solidFill>
                  <a:srgbClr val="FF0000"/>
                </a:solidFill>
              </a:rPr>
              <a:t>X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36C167B-1799-43A3-9E1B-C4E1362C0481}"/>
              </a:ext>
            </a:extLst>
          </p:cNvPr>
          <p:cNvSpPr txBox="1"/>
          <p:nvPr/>
        </p:nvSpPr>
        <p:spPr>
          <a:xfrm>
            <a:off x="6156569" y="4818730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daughter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AFE4D37-D86A-4215-A3F0-8F3DCA1E5B52}"/>
              </a:ext>
            </a:extLst>
          </p:cNvPr>
          <p:cNvSpPr txBox="1"/>
          <p:nvPr/>
        </p:nvSpPr>
        <p:spPr>
          <a:xfrm>
            <a:off x="8075941" y="4818730"/>
            <a:ext cx="2099188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= </a:t>
            </a:r>
            <a:r>
              <a:rPr lang="en-US" sz="3600" dirty="0">
                <a:solidFill>
                  <a:srgbClr val="FF0000"/>
                </a:solidFill>
              </a:rPr>
              <a:t>X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3A90A66-EB56-4D3A-8FA2-18D2D3EA809A}"/>
              </a:ext>
            </a:extLst>
          </p:cNvPr>
          <p:cNvSpPr txBox="1"/>
          <p:nvPr/>
        </p:nvSpPr>
        <p:spPr>
          <a:xfrm>
            <a:off x="6044904" y="5429780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distr</a:t>
            </a:r>
            <a:r>
              <a:rPr lang="en-US" sz="3600" u="sng" dirty="0">
                <a:solidFill>
                  <a:srgbClr val="00B050"/>
                </a:solidFill>
              </a:rPr>
              <a:t>ess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02AEE28-3EB0-49CA-875A-0EDC89D83AE6}"/>
              </a:ext>
            </a:extLst>
          </p:cNvPr>
          <p:cNvSpPr txBox="1"/>
          <p:nvPr/>
        </p:nvSpPr>
        <p:spPr>
          <a:xfrm>
            <a:off x="8072243" y="5509513"/>
            <a:ext cx="3538564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= abstract noun</a:t>
            </a:r>
            <a:endParaRPr lang="en-GB" sz="3600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DA628BB-40E5-4333-8B13-191D38302934}"/>
              </a:ext>
            </a:extLst>
          </p:cNvPr>
          <p:cNvSpPr txBox="1"/>
          <p:nvPr/>
        </p:nvSpPr>
        <p:spPr>
          <a:xfrm>
            <a:off x="6095999" y="6041293"/>
            <a:ext cx="201783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laugh</a:t>
            </a:r>
            <a:r>
              <a:rPr lang="en-US" sz="3600" u="sng" dirty="0">
                <a:solidFill>
                  <a:srgbClr val="00B050"/>
                </a:solidFill>
              </a:rPr>
              <a:t>ing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F07B77F-7CB4-4D05-8C13-200A58491584}"/>
              </a:ext>
            </a:extLst>
          </p:cNvPr>
          <p:cNvSpPr txBox="1"/>
          <p:nvPr/>
        </p:nvSpPr>
        <p:spPr>
          <a:xfrm>
            <a:off x="8093038" y="6040830"/>
            <a:ext cx="3936401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= verb </a:t>
            </a:r>
            <a:endParaRPr lang="en-GB" sz="3600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06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12" grpId="1" animBg="1"/>
      <p:bldP spid="27" grpId="0"/>
      <p:bldP spid="28" grpId="0"/>
      <p:bldP spid="30" grpId="0"/>
      <p:bldP spid="31" grpId="0"/>
      <p:bldP spid="35" grpId="0" animBg="1"/>
      <p:bldP spid="39" grpId="0" animBg="1"/>
      <p:bldP spid="23" grpId="0"/>
      <p:bldP spid="24" grpId="0"/>
      <p:bldP spid="25" grpId="0"/>
      <p:bldP spid="26" grpId="0"/>
      <p:bldP spid="36" grpId="0"/>
      <p:bldP spid="37" grpId="0"/>
      <p:bldP spid="40" grpId="0"/>
      <p:bldP spid="44" grpId="0"/>
      <p:bldP spid="45" grpId="0"/>
      <p:bldP spid="46" grpId="0"/>
      <p:bldP spid="47" grpId="0"/>
      <p:bldP spid="4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90B49-ABFF-4907-8061-6DACA9B2A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9 – word cards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0AB77-1812-4DE6-9706-F3BFBCCDC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99921"/>
            <a:ext cx="11029615" cy="4450079"/>
          </a:xfrm>
        </p:spPr>
        <p:txBody>
          <a:bodyPr anchor="t">
            <a:normAutofit/>
          </a:bodyPr>
          <a:lstStyle/>
          <a:p>
            <a:pPr>
              <a:lnSpc>
                <a:spcPct val="170000"/>
              </a:lnSpc>
            </a:pPr>
            <a:r>
              <a:rPr lang="en-US" sz="2800" b="1" dirty="0"/>
              <a:t>Find </a:t>
            </a:r>
            <a:r>
              <a:rPr lang="en-US" sz="2800" dirty="0"/>
              <a:t>definitions using the dictionary</a:t>
            </a:r>
          </a:p>
          <a:p>
            <a:pPr>
              <a:lnSpc>
                <a:spcPct val="170000"/>
              </a:lnSpc>
            </a:pPr>
            <a:r>
              <a:rPr lang="en-US" sz="2800" b="1" dirty="0"/>
              <a:t>Write </a:t>
            </a:r>
            <a:r>
              <a:rPr lang="en-US" sz="2800" dirty="0"/>
              <a:t>your own sentences</a:t>
            </a:r>
          </a:p>
          <a:p>
            <a:pPr>
              <a:lnSpc>
                <a:spcPct val="170000"/>
              </a:lnSpc>
            </a:pPr>
            <a:r>
              <a:rPr lang="en-US" sz="2800" b="1" dirty="0"/>
              <a:t>Dictate</a:t>
            </a:r>
            <a:r>
              <a:rPr lang="en-US" sz="2800" dirty="0"/>
              <a:t> sentences to a partner</a:t>
            </a:r>
          </a:p>
          <a:p>
            <a:pPr>
              <a:lnSpc>
                <a:spcPct val="170000"/>
              </a:lnSpc>
            </a:pPr>
            <a:r>
              <a:rPr lang="en-US" sz="2800" b="1" dirty="0"/>
              <a:t>Write</a:t>
            </a:r>
            <a:r>
              <a:rPr lang="en-US" sz="2800" dirty="0"/>
              <a:t> partner’s sentences</a:t>
            </a:r>
          </a:p>
        </p:txBody>
      </p:sp>
      <p:sp>
        <p:nvSpPr>
          <p:cNvPr id="9" name="AutoShape 4" descr="Eyes Clipart Black And White – HD Wallpaper Gallery">
            <a:extLst>
              <a:ext uri="{FF2B5EF4-FFF2-40B4-BE49-F238E27FC236}">
                <a16:creationId xmlns:a16="http://schemas.microsoft.com/office/drawing/2014/main" id="{4B7EB73A-CF3D-40F8-B934-F38E84C60B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409B19-C41E-4BD4-8CC1-0B4A078BB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7950" y="1799272"/>
            <a:ext cx="4768850" cy="4961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62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90B49-ABFF-4907-8061-6DACA9B2A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10 – Create sentences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0AB77-1812-4DE6-9706-F3BFBCCDC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99921"/>
            <a:ext cx="11029615" cy="4450079"/>
          </a:xfrm>
        </p:spPr>
        <p:txBody>
          <a:bodyPr anchor="t">
            <a:normAutofit/>
          </a:bodyPr>
          <a:lstStyle/>
          <a:p>
            <a:pPr>
              <a:lnSpc>
                <a:spcPct val="170000"/>
              </a:lnSpc>
            </a:pPr>
            <a:r>
              <a:rPr lang="en-US" sz="2800" b="1" dirty="0"/>
              <a:t>Create </a:t>
            </a:r>
            <a:r>
              <a:rPr lang="en-US" sz="2800" dirty="0"/>
              <a:t>sentences using this week’s chosen theme</a:t>
            </a:r>
          </a:p>
          <a:p>
            <a:pPr>
              <a:lnSpc>
                <a:spcPct val="170000"/>
              </a:lnSpc>
            </a:pPr>
            <a:r>
              <a:rPr lang="en-US" sz="2800" b="1" dirty="0"/>
              <a:t>Nominate</a:t>
            </a:r>
            <a:r>
              <a:rPr lang="en-US" sz="2800" dirty="0"/>
              <a:t> a theme that could fit the week’s spelling words well</a:t>
            </a:r>
          </a:p>
        </p:txBody>
      </p:sp>
      <p:sp>
        <p:nvSpPr>
          <p:cNvPr id="9" name="AutoShape 4" descr="Eyes Clipart Black And White – HD Wallpaper Gallery">
            <a:extLst>
              <a:ext uri="{FF2B5EF4-FFF2-40B4-BE49-F238E27FC236}">
                <a16:creationId xmlns:a16="http://schemas.microsoft.com/office/drawing/2014/main" id="{4B7EB73A-CF3D-40F8-B934-F38E84C60B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8B91E4-AC20-4FE9-88B4-58AAAE771F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4184" y="4516120"/>
            <a:ext cx="6303630" cy="176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97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90B49-ABFF-4907-8061-6DACA9B2A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11 – Practice in pairs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0AB77-1812-4DE6-9706-F3BFBCCDC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99921"/>
            <a:ext cx="11029615" cy="4450079"/>
          </a:xfrm>
        </p:spPr>
        <p:txBody>
          <a:bodyPr anchor="t">
            <a:normAutofit/>
          </a:bodyPr>
          <a:lstStyle/>
          <a:p>
            <a:pPr>
              <a:lnSpc>
                <a:spcPct val="170000"/>
              </a:lnSpc>
            </a:pPr>
            <a:r>
              <a:rPr lang="en-US" sz="2800" b="1" dirty="0"/>
              <a:t>Practice </a:t>
            </a:r>
            <a:r>
              <a:rPr lang="en-US" sz="2800" dirty="0"/>
              <a:t>by playing ‘Guess Who’ or ‘Hang Man’</a:t>
            </a:r>
          </a:p>
          <a:p>
            <a:pPr marL="0" indent="0">
              <a:lnSpc>
                <a:spcPct val="170000"/>
              </a:lnSpc>
              <a:buNone/>
            </a:pPr>
            <a:endParaRPr lang="en-US" sz="2800" dirty="0"/>
          </a:p>
        </p:txBody>
      </p:sp>
      <p:sp>
        <p:nvSpPr>
          <p:cNvPr id="9" name="AutoShape 4" descr="Eyes Clipart Black And White – HD Wallpaper Gallery">
            <a:extLst>
              <a:ext uri="{FF2B5EF4-FFF2-40B4-BE49-F238E27FC236}">
                <a16:creationId xmlns:a16="http://schemas.microsoft.com/office/drawing/2014/main" id="{4B7EB73A-CF3D-40F8-B934-F38E84C60B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0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90B49-ABFF-4907-8061-6DACA9B2A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12 – test in pairs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0AB77-1812-4DE6-9706-F3BFBCCDC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99921"/>
            <a:ext cx="11029615" cy="4450079"/>
          </a:xfrm>
        </p:spPr>
        <p:txBody>
          <a:bodyPr anchor="t">
            <a:normAutofit/>
          </a:bodyPr>
          <a:lstStyle/>
          <a:p>
            <a:pPr>
              <a:lnSpc>
                <a:spcPct val="170000"/>
              </a:lnSpc>
            </a:pPr>
            <a:r>
              <a:rPr lang="en-US" sz="2800" b="1" dirty="0"/>
              <a:t>Test </a:t>
            </a:r>
            <a:r>
              <a:rPr lang="en-US" sz="2800" dirty="0"/>
              <a:t>each other</a:t>
            </a:r>
          </a:p>
          <a:p>
            <a:pPr>
              <a:lnSpc>
                <a:spcPct val="170000"/>
              </a:lnSpc>
            </a:pPr>
            <a:r>
              <a:rPr lang="en-US" sz="2800" dirty="0"/>
              <a:t>Use white boards</a:t>
            </a:r>
          </a:p>
          <a:p>
            <a:pPr>
              <a:lnSpc>
                <a:spcPct val="170000"/>
              </a:lnSpc>
            </a:pPr>
            <a:r>
              <a:rPr lang="en-US" sz="2800" dirty="0"/>
              <a:t>Both of you must Sound and Syllable the words</a:t>
            </a:r>
          </a:p>
          <a:p>
            <a:pPr>
              <a:lnSpc>
                <a:spcPct val="170000"/>
              </a:lnSpc>
            </a:pPr>
            <a:r>
              <a:rPr lang="en-US" sz="2800" dirty="0"/>
              <a:t>Take it in turns to pick a word from either word list that week</a:t>
            </a:r>
          </a:p>
          <a:p>
            <a:pPr marL="0" indent="0">
              <a:lnSpc>
                <a:spcPct val="170000"/>
              </a:lnSpc>
              <a:buNone/>
            </a:pPr>
            <a:endParaRPr lang="en-US" sz="2800" dirty="0"/>
          </a:p>
        </p:txBody>
      </p:sp>
      <p:sp>
        <p:nvSpPr>
          <p:cNvPr id="9" name="AutoShape 4" descr="Eyes Clipart Black And White – HD Wallpaper Gallery">
            <a:extLst>
              <a:ext uri="{FF2B5EF4-FFF2-40B4-BE49-F238E27FC236}">
                <a16:creationId xmlns:a16="http://schemas.microsoft.com/office/drawing/2014/main" id="{4B7EB73A-CF3D-40F8-B934-F38E84C60B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00000C-EF1E-492B-8BBF-71BC13F4A0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40" y="598976"/>
            <a:ext cx="12124960" cy="6136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39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90B49-ABFF-4907-8061-6DACA9B2A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1 – read and copy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0AB77-1812-4DE6-9706-F3BFBCCDC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 fontScale="92500" lnSpcReduction="10000"/>
          </a:bodyPr>
          <a:lstStyle/>
          <a:p>
            <a:pPr>
              <a:lnSpc>
                <a:spcPct val="300000"/>
              </a:lnSpc>
            </a:pPr>
            <a:r>
              <a:rPr lang="en-US" sz="2800" b="1" dirty="0"/>
              <a:t>Read</a:t>
            </a:r>
            <a:r>
              <a:rPr lang="en-US" sz="2800" dirty="0"/>
              <a:t> word lists in your </a:t>
            </a:r>
            <a:r>
              <a:rPr lang="en-US" sz="2800" u="sng" dirty="0"/>
              <a:t>head</a:t>
            </a:r>
            <a:r>
              <a:rPr lang="en-US" sz="2800" dirty="0"/>
              <a:t> and </a:t>
            </a:r>
            <a:r>
              <a:rPr lang="en-US" sz="2800" u="sng" dirty="0"/>
              <a:t>out loud</a:t>
            </a:r>
          </a:p>
          <a:p>
            <a:pPr>
              <a:lnSpc>
                <a:spcPct val="300000"/>
              </a:lnSpc>
            </a:pPr>
            <a:r>
              <a:rPr lang="en-US" sz="2800" b="1" dirty="0"/>
              <a:t>Copy</a:t>
            </a:r>
            <a:r>
              <a:rPr lang="en-US" sz="2800" dirty="0"/>
              <a:t> word lists into your spelling book</a:t>
            </a:r>
          </a:p>
          <a:p>
            <a:pPr>
              <a:lnSpc>
                <a:spcPct val="300000"/>
              </a:lnSpc>
            </a:pPr>
            <a:r>
              <a:rPr lang="en-US" sz="2800" dirty="0"/>
              <a:t>Put word lists in your bag to take home</a:t>
            </a:r>
            <a:endParaRPr lang="en-GB" sz="2800" dirty="0"/>
          </a:p>
        </p:txBody>
      </p:sp>
      <p:sp>
        <p:nvSpPr>
          <p:cNvPr id="9" name="AutoShape 4" descr="Eyes Clipart Black And White – HD Wallpaper Gallery">
            <a:extLst>
              <a:ext uri="{FF2B5EF4-FFF2-40B4-BE49-F238E27FC236}">
                <a16:creationId xmlns:a16="http://schemas.microsoft.com/office/drawing/2014/main" id="{4B7EB73A-CF3D-40F8-B934-F38E84C60B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97BD7DC-A6F4-4DEB-8B84-65A1ECF00C76}"/>
              </a:ext>
            </a:extLst>
          </p:cNvPr>
          <p:cNvGrpSpPr/>
          <p:nvPr/>
        </p:nvGrpSpPr>
        <p:grpSpPr>
          <a:xfrm>
            <a:off x="7513673" y="2377601"/>
            <a:ext cx="1320656" cy="1257324"/>
            <a:chOff x="8428074" y="4698280"/>
            <a:chExt cx="1320656" cy="1257324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1310F6E-337A-4C22-9351-B8F39A3E81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573622" y="5064329"/>
              <a:ext cx="1047144" cy="504106"/>
            </a:xfrm>
            <a:prstGeom prst="rect">
              <a:avLst/>
            </a:prstGeom>
          </p:spPr>
        </p:pic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63BE7343-18F6-4FFD-A889-4358DD5A1CAB}"/>
                </a:ext>
              </a:extLst>
            </p:cNvPr>
            <p:cNvSpPr/>
            <p:nvPr/>
          </p:nvSpPr>
          <p:spPr>
            <a:xfrm>
              <a:off x="8428074" y="4698280"/>
              <a:ext cx="1320656" cy="125732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/>
              <a:endParaRPr lang="en-GB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CEC19AF-3FF4-4F40-8B14-883D43D0E78A}"/>
              </a:ext>
            </a:extLst>
          </p:cNvPr>
          <p:cNvGrpSpPr/>
          <p:nvPr/>
        </p:nvGrpSpPr>
        <p:grpSpPr>
          <a:xfrm>
            <a:off x="7513673" y="3812661"/>
            <a:ext cx="1320656" cy="1257324"/>
            <a:chOff x="7513673" y="3812661"/>
            <a:chExt cx="1320656" cy="125732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A12A46B5-1FB5-4DFF-AB68-D360FCCD8750}"/>
                </a:ext>
              </a:extLst>
            </p:cNvPr>
            <p:cNvPicPr/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>
                          <a14:foregroundMark x1="35000" y1="37288" x2="35000" y2="37288"/>
                          <a14:foregroundMark x1="76667" y1="54237" x2="76667" y2="54237"/>
                          <a14:foregroundMark x1="20000" y1="80508" x2="20000" y2="80508"/>
                          <a14:foregroundMark x1="58333" y1="42373" x2="58333" y2="4237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8326" y="4037373"/>
              <a:ext cx="821758" cy="769325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B5150D8E-DEB2-4567-8788-EE9E7538B9AF}"/>
                </a:ext>
              </a:extLst>
            </p:cNvPr>
            <p:cNvSpPr/>
            <p:nvPr/>
          </p:nvSpPr>
          <p:spPr>
            <a:xfrm>
              <a:off x="7513673" y="3812661"/>
              <a:ext cx="1320656" cy="125732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/>
              <a:endParaRPr lang="en-GB"/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9B3AC2EE-74DB-4094-B879-EF248DC26B46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9560" y="2357031"/>
            <a:ext cx="1784979" cy="1441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10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90B49-ABFF-4907-8061-6DACA9B2A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2 – Sound and syllable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0AB77-1812-4DE6-9706-F3BFBCCDC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300000"/>
              </a:lnSpc>
            </a:pPr>
            <a:r>
              <a:rPr lang="en-US" sz="2800" b="1" dirty="0"/>
              <a:t>Sound and syllable </a:t>
            </a:r>
            <a:r>
              <a:rPr lang="en-US" sz="2800" dirty="0"/>
              <a:t>the words</a:t>
            </a:r>
          </a:p>
        </p:txBody>
      </p:sp>
      <p:sp>
        <p:nvSpPr>
          <p:cNvPr id="9" name="AutoShape 4" descr="Eyes Clipart Black And White – HD Wallpaper Gallery">
            <a:extLst>
              <a:ext uri="{FF2B5EF4-FFF2-40B4-BE49-F238E27FC236}">
                <a16:creationId xmlns:a16="http://schemas.microsoft.com/office/drawing/2014/main" id="{4B7EB73A-CF3D-40F8-B934-F38E84C60B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2729CB-5111-4DA5-9A2C-4C4A2B7A3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9780" y="614236"/>
            <a:ext cx="5286375" cy="597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60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90B49-ABFF-4907-8061-6DACA9B2A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3 – compare how they look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0AB77-1812-4DE6-9706-F3BFBCCDC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55178"/>
            <a:ext cx="11029615" cy="4003622"/>
          </a:xfrm>
        </p:spPr>
        <p:txBody>
          <a:bodyPr anchor="t">
            <a:normAutofit/>
          </a:bodyPr>
          <a:lstStyle/>
          <a:p>
            <a:pPr>
              <a:lnSpc>
                <a:spcPct val="300000"/>
              </a:lnSpc>
            </a:pPr>
            <a:r>
              <a:rPr lang="en-US" sz="2800" b="1" dirty="0"/>
              <a:t>Compare </a:t>
            </a:r>
            <a:r>
              <a:rPr lang="en-US" sz="2800" dirty="0"/>
              <a:t>– same and different letter combinations</a:t>
            </a:r>
          </a:p>
        </p:txBody>
      </p:sp>
      <p:sp>
        <p:nvSpPr>
          <p:cNvPr id="9" name="AutoShape 4" descr="Eyes Clipart Black And White – HD Wallpaper Gallery">
            <a:extLst>
              <a:ext uri="{FF2B5EF4-FFF2-40B4-BE49-F238E27FC236}">
                <a16:creationId xmlns:a16="http://schemas.microsoft.com/office/drawing/2014/main" id="{4B7EB73A-CF3D-40F8-B934-F38E84C60B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25FFB0D-1645-4DF8-B3F5-502CC47DE130}"/>
              </a:ext>
            </a:extLst>
          </p:cNvPr>
          <p:cNvGrpSpPr/>
          <p:nvPr/>
        </p:nvGrpSpPr>
        <p:grpSpPr>
          <a:xfrm>
            <a:off x="9122665" y="2171676"/>
            <a:ext cx="1320656" cy="1257324"/>
            <a:chOff x="9720542" y="2869970"/>
            <a:chExt cx="1320656" cy="125732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A128666-8D8E-4577-B360-984D4B7FB3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720542" y="2990063"/>
              <a:ext cx="1304283" cy="940100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0163450-5D23-4286-9F4F-5EDABBC8E525}"/>
                </a:ext>
              </a:extLst>
            </p:cNvPr>
            <p:cNvSpPr/>
            <p:nvPr/>
          </p:nvSpPr>
          <p:spPr>
            <a:xfrm>
              <a:off x="9720542" y="2869970"/>
              <a:ext cx="1320656" cy="125732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/>
              <a:endParaRPr lang="en-GB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4C758AD8-7C5F-4883-A071-61644B91612E}"/>
              </a:ext>
            </a:extLst>
          </p:cNvPr>
          <p:cNvSpPr txBox="1"/>
          <p:nvPr/>
        </p:nvSpPr>
        <p:spPr>
          <a:xfrm>
            <a:off x="4070837" y="3288325"/>
            <a:ext cx="3209193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Words with ‘augh’</a:t>
            </a:r>
            <a:endParaRPr lang="en-GB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EB0AF1-A6C5-4C09-AE20-C968B5938CAB}"/>
              </a:ext>
            </a:extLst>
          </p:cNvPr>
          <p:cNvSpPr txBox="1"/>
          <p:nvPr/>
        </p:nvSpPr>
        <p:spPr>
          <a:xfrm>
            <a:off x="3263411" y="4012322"/>
            <a:ext cx="1588478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caught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A13E60-1FFF-46E4-8226-2828A6BF4269}"/>
              </a:ext>
            </a:extLst>
          </p:cNvPr>
          <p:cNvSpPr txBox="1"/>
          <p:nvPr/>
        </p:nvSpPr>
        <p:spPr>
          <a:xfrm>
            <a:off x="3219445" y="4656356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daughter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AE71A5D-9B45-4E9E-B3FA-C63C23F794D4}"/>
              </a:ext>
            </a:extLst>
          </p:cNvPr>
          <p:cNvSpPr txBox="1"/>
          <p:nvPr/>
        </p:nvSpPr>
        <p:spPr>
          <a:xfrm>
            <a:off x="3157901" y="5283954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fraught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705B9EF-5602-409C-8214-7EE019D1EEA4}"/>
              </a:ext>
            </a:extLst>
          </p:cNvPr>
          <p:cNvSpPr txBox="1"/>
          <p:nvPr/>
        </p:nvSpPr>
        <p:spPr>
          <a:xfrm>
            <a:off x="2647950" y="5909255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distraught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61DFF4C-E2D4-4023-AA30-26B4BA6D237E}"/>
              </a:ext>
            </a:extLst>
          </p:cNvPr>
          <p:cNvSpPr txBox="1"/>
          <p:nvPr/>
        </p:nvSpPr>
        <p:spPr>
          <a:xfrm>
            <a:off x="5886449" y="4011596"/>
            <a:ext cx="201783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naughty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11403DA-5E0B-427E-9144-56A85D04F7BA}"/>
              </a:ext>
            </a:extLst>
          </p:cNvPr>
          <p:cNvSpPr txBox="1"/>
          <p:nvPr/>
        </p:nvSpPr>
        <p:spPr>
          <a:xfrm>
            <a:off x="5842483" y="4655630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draught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C2DFDA8-D713-4098-B7EA-E93187380978}"/>
              </a:ext>
            </a:extLst>
          </p:cNvPr>
          <p:cNvSpPr txBox="1"/>
          <p:nvPr/>
        </p:nvSpPr>
        <p:spPr>
          <a:xfrm>
            <a:off x="6229348" y="5283228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laugh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6FD3D67-2395-498E-9CF9-9F17520F00CB}"/>
              </a:ext>
            </a:extLst>
          </p:cNvPr>
          <p:cNvSpPr txBox="1"/>
          <p:nvPr/>
        </p:nvSpPr>
        <p:spPr>
          <a:xfrm>
            <a:off x="6176588" y="5908529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taught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E2B6412-81C8-4589-8AA8-C283E36CC7EC}"/>
              </a:ext>
            </a:extLst>
          </p:cNvPr>
          <p:cNvSpPr txBox="1"/>
          <p:nvPr/>
        </p:nvSpPr>
        <p:spPr>
          <a:xfrm>
            <a:off x="3266343" y="4015259"/>
            <a:ext cx="1588478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c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7029FCE-C409-4D8E-937F-DAB17BF82445}"/>
              </a:ext>
            </a:extLst>
          </p:cNvPr>
          <p:cNvSpPr txBox="1"/>
          <p:nvPr/>
        </p:nvSpPr>
        <p:spPr>
          <a:xfrm>
            <a:off x="3222375" y="4659291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d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ter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E0C3B17-1F55-4D2C-B963-F724050BD693}"/>
              </a:ext>
            </a:extLst>
          </p:cNvPr>
          <p:cNvSpPr txBox="1"/>
          <p:nvPr/>
        </p:nvSpPr>
        <p:spPr>
          <a:xfrm>
            <a:off x="3160836" y="5278095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fr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EBEA375-BA68-4297-9BDF-6CC01338DBF5}"/>
              </a:ext>
            </a:extLst>
          </p:cNvPr>
          <p:cNvSpPr txBox="1"/>
          <p:nvPr/>
        </p:nvSpPr>
        <p:spPr>
          <a:xfrm>
            <a:off x="2650879" y="5903394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distr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90E7452-81BD-4893-A1CC-88F94F8087E0}"/>
              </a:ext>
            </a:extLst>
          </p:cNvPr>
          <p:cNvSpPr txBox="1"/>
          <p:nvPr/>
        </p:nvSpPr>
        <p:spPr>
          <a:xfrm>
            <a:off x="5889384" y="4005739"/>
            <a:ext cx="201783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n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ty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9035959-2876-46E1-BDCA-58699FDF7CF4}"/>
              </a:ext>
            </a:extLst>
          </p:cNvPr>
          <p:cNvSpPr txBox="1"/>
          <p:nvPr/>
        </p:nvSpPr>
        <p:spPr>
          <a:xfrm>
            <a:off x="5845415" y="4658563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dr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920A15F-6E43-4AFC-A59E-972D1454EBD6}"/>
              </a:ext>
            </a:extLst>
          </p:cNvPr>
          <p:cNvSpPr txBox="1"/>
          <p:nvPr/>
        </p:nvSpPr>
        <p:spPr>
          <a:xfrm>
            <a:off x="6232278" y="5286159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l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endParaRPr lang="en-GB" sz="3600" u="sng" dirty="0">
              <a:solidFill>
                <a:srgbClr val="00B05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1BB32E3-F0D5-4D5F-99A4-99A317ACAAAA}"/>
              </a:ext>
            </a:extLst>
          </p:cNvPr>
          <p:cNvSpPr txBox="1"/>
          <p:nvPr/>
        </p:nvSpPr>
        <p:spPr>
          <a:xfrm>
            <a:off x="6179519" y="5902670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t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D7C2487-3B77-4668-ABE2-5FD8F9CE68B7}"/>
              </a:ext>
            </a:extLst>
          </p:cNvPr>
          <p:cNvSpPr txBox="1"/>
          <p:nvPr/>
        </p:nvSpPr>
        <p:spPr>
          <a:xfrm>
            <a:off x="4073769" y="3291257"/>
            <a:ext cx="3209193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Words with ‘</a:t>
            </a:r>
            <a:r>
              <a:rPr lang="en-US" sz="3200" u="sng" dirty="0">
                <a:solidFill>
                  <a:srgbClr val="00B050"/>
                </a:solidFill>
              </a:rPr>
              <a:t>augh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’</a:t>
            </a:r>
            <a:endParaRPr lang="en-GB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BDFD1C8-A8B4-42C9-BAC3-E4269DF452D8}"/>
              </a:ext>
            </a:extLst>
          </p:cNvPr>
          <p:cNvGrpSpPr/>
          <p:nvPr/>
        </p:nvGrpSpPr>
        <p:grpSpPr>
          <a:xfrm>
            <a:off x="10549674" y="2200984"/>
            <a:ext cx="1320656" cy="1257324"/>
            <a:chOff x="8428074" y="4698280"/>
            <a:chExt cx="1320656" cy="1257324"/>
          </a:xfrm>
        </p:grpSpPr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FED52284-47B2-4936-9310-528EAF7BBE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573622" y="5064329"/>
              <a:ext cx="1047144" cy="504106"/>
            </a:xfrm>
            <a:prstGeom prst="rect">
              <a:avLst/>
            </a:prstGeom>
          </p:spPr>
        </p:pic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F4037055-1148-484E-B030-6FAEECD1C5FF}"/>
                </a:ext>
              </a:extLst>
            </p:cNvPr>
            <p:cNvSpPr/>
            <p:nvPr/>
          </p:nvSpPr>
          <p:spPr>
            <a:xfrm>
              <a:off x="8428074" y="4698280"/>
              <a:ext cx="1320656" cy="125732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38795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90B49-ABFF-4907-8061-6DACA9B2A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3 – compare how they sound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0AB77-1812-4DE6-9706-F3BFBCCDC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55178"/>
            <a:ext cx="11029615" cy="4003622"/>
          </a:xfrm>
        </p:spPr>
        <p:txBody>
          <a:bodyPr anchor="t">
            <a:normAutofit/>
          </a:bodyPr>
          <a:lstStyle/>
          <a:p>
            <a:pPr>
              <a:lnSpc>
                <a:spcPct val="300000"/>
              </a:lnSpc>
            </a:pPr>
            <a:r>
              <a:rPr lang="en-US" sz="2800" b="1" dirty="0"/>
              <a:t>Compare </a:t>
            </a:r>
            <a:r>
              <a:rPr lang="en-US" sz="2800" dirty="0"/>
              <a:t>– same and different sounds</a:t>
            </a:r>
          </a:p>
        </p:txBody>
      </p:sp>
      <p:sp>
        <p:nvSpPr>
          <p:cNvPr id="9" name="AutoShape 4" descr="Eyes Clipart Black And White – HD Wallpaper Gallery">
            <a:extLst>
              <a:ext uri="{FF2B5EF4-FFF2-40B4-BE49-F238E27FC236}">
                <a16:creationId xmlns:a16="http://schemas.microsoft.com/office/drawing/2014/main" id="{4B7EB73A-CF3D-40F8-B934-F38E84C60B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25FFB0D-1645-4DF8-B3F5-502CC47DE130}"/>
              </a:ext>
            </a:extLst>
          </p:cNvPr>
          <p:cNvGrpSpPr/>
          <p:nvPr/>
        </p:nvGrpSpPr>
        <p:grpSpPr>
          <a:xfrm>
            <a:off x="9122665" y="2171676"/>
            <a:ext cx="1320656" cy="1257324"/>
            <a:chOff x="9720542" y="2869970"/>
            <a:chExt cx="1320656" cy="125732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A128666-8D8E-4577-B360-984D4B7FB3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720542" y="2990063"/>
              <a:ext cx="1304283" cy="940100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0163450-5D23-4286-9F4F-5EDABBC8E525}"/>
                </a:ext>
              </a:extLst>
            </p:cNvPr>
            <p:cNvSpPr/>
            <p:nvPr/>
          </p:nvSpPr>
          <p:spPr>
            <a:xfrm>
              <a:off x="9720542" y="2869970"/>
              <a:ext cx="1320656" cy="125732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/>
              <a:endParaRPr lang="en-GB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4C758AD8-7C5F-4883-A071-61644B91612E}"/>
              </a:ext>
            </a:extLst>
          </p:cNvPr>
          <p:cNvSpPr txBox="1"/>
          <p:nvPr/>
        </p:nvSpPr>
        <p:spPr>
          <a:xfrm>
            <a:off x="4070837" y="3288325"/>
            <a:ext cx="3209193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Words with ‘augh’</a:t>
            </a:r>
            <a:endParaRPr lang="en-GB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EB0AF1-A6C5-4C09-AE20-C968B5938CAB}"/>
              </a:ext>
            </a:extLst>
          </p:cNvPr>
          <p:cNvSpPr txBox="1"/>
          <p:nvPr/>
        </p:nvSpPr>
        <p:spPr>
          <a:xfrm>
            <a:off x="3263411" y="4012322"/>
            <a:ext cx="1588478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caught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A13E60-1FFF-46E4-8226-2828A6BF4269}"/>
              </a:ext>
            </a:extLst>
          </p:cNvPr>
          <p:cNvSpPr txBox="1"/>
          <p:nvPr/>
        </p:nvSpPr>
        <p:spPr>
          <a:xfrm>
            <a:off x="3219445" y="4656356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daughter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AE71A5D-9B45-4E9E-B3FA-C63C23F794D4}"/>
              </a:ext>
            </a:extLst>
          </p:cNvPr>
          <p:cNvSpPr txBox="1"/>
          <p:nvPr/>
        </p:nvSpPr>
        <p:spPr>
          <a:xfrm>
            <a:off x="3157901" y="5283954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fraught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705B9EF-5602-409C-8214-7EE019D1EEA4}"/>
              </a:ext>
            </a:extLst>
          </p:cNvPr>
          <p:cNvSpPr txBox="1"/>
          <p:nvPr/>
        </p:nvSpPr>
        <p:spPr>
          <a:xfrm>
            <a:off x="2647950" y="5909255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distraught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61DFF4C-E2D4-4023-AA30-26B4BA6D237E}"/>
              </a:ext>
            </a:extLst>
          </p:cNvPr>
          <p:cNvSpPr txBox="1"/>
          <p:nvPr/>
        </p:nvSpPr>
        <p:spPr>
          <a:xfrm>
            <a:off x="5886449" y="4011596"/>
            <a:ext cx="201783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naughty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11403DA-5E0B-427E-9144-56A85D04F7BA}"/>
              </a:ext>
            </a:extLst>
          </p:cNvPr>
          <p:cNvSpPr txBox="1"/>
          <p:nvPr/>
        </p:nvSpPr>
        <p:spPr>
          <a:xfrm>
            <a:off x="5842483" y="4655630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draught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C2DFDA8-D713-4098-B7EA-E93187380978}"/>
              </a:ext>
            </a:extLst>
          </p:cNvPr>
          <p:cNvSpPr txBox="1"/>
          <p:nvPr/>
        </p:nvSpPr>
        <p:spPr>
          <a:xfrm>
            <a:off x="6229348" y="5283228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laugh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6FD3D67-2395-498E-9CF9-9F17520F00CB}"/>
              </a:ext>
            </a:extLst>
          </p:cNvPr>
          <p:cNvSpPr txBox="1"/>
          <p:nvPr/>
        </p:nvSpPr>
        <p:spPr>
          <a:xfrm>
            <a:off x="6176588" y="5908529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taught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E2B6412-81C8-4589-8AA8-C283E36CC7EC}"/>
              </a:ext>
            </a:extLst>
          </p:cNvPr>
          <p:cNvSpPr txBox="1"/>
          <p:nvPr/>
        </p:nvSpPr>
        <p:spPr>
          <a:xfrm>
            <a:off x="3266343" y="4015259"/>
            <a:ext cx="1588478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c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7029FCE-C409-4D8E-937F-DAB17BF82445}"/>
              </a:ext>
            </a:extLst>
          </p:cNvPr>
          <p:cNvSpPr txBox="1"/>
          <p:nvPr/>
        </p:nvSpPr>
        <p:spPr>
          <a:xfrm>
            <a:off x="3222375" y="4659291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d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ter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E0C3B17-1F55-4D2C-B963-F724050BD693}"/>
              </a:ext>
            </a:extLst>
          </p:cNvPr>
          <p:cNvSpPr txBox="1"/>
          <p:nvPr/>
        </p:nvSpPr>
        <p:spPr>
          <a:xfrm>
            <a:off x="3160836" y="5278095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fr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EBEA375-BA68-4297-9BDF-6CC01338DBF5}"/>
              </a:ext>
            </a:extLst>
          </p:cNvPr>
          <p:cNvSpPr txBox="1"/>
          <p:nvPr/>
        </p:nvSpPr>
        <p:spPr>
          <a:xfrm>
            <a:off x="2650879" y="5903394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distr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90E7452-81BD-4893-A1CC-88F94F8087E0}"/>
              </a:ext>
            </a:extLst>
          </p:cNvPr>
          <p:cNvSpPr txBox="1"/>
          <p:nvPr/>
        </p:nvSpPr>
        <p:spPr>
          <a:xfrm>
            <a:off x="5889384" y="4005739"/>
            <a:ext cx="201783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n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ty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9035959-2876-46E1-BDCA-58699FDF7CF4}"/>
              </a:ext>
            </a:extLst>
          </p:cNvPr>
          <p:cNvSpPr txBox="1"/>
          <p:nvPr/>
        </p:nvSpPr>
        <p:spPr>
          <a:xfrm>
            <a:off x="5845415" y="4658563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dr</a:t>
            </a:r>
            <a:r>
              <a:rPr lang="en-US" sz="3600" u="sng" dirty="0">
                <a:solidFill>
                  <a:srgbClr val="FF000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920A15F-6E43-4AFC-A59E-972D1454EBD6}"/>
              </a:ext>
            </a:extLst>
          </p:cNvPr>
          <p:cNvSpPr txBox="1"/>
          <p:nvPr/>
        </p:nvSpPr>
        <p:spPr>
          <a:xfrm>
            <a:off x="6232278" y="5286159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l</a:t>
            </a:r>
            <a:r>
              <a:rPr lang="en-US" sz="3600" u="sng" dirty="0">
                <a:solidFill>
                  <a:srgbClr val="FF0000"/>
                </a:solidFill>
              </a:rPr>
              <a:t>augh</a:t>
            </a:r>
            <a:endParaRPr lang="en-GB" sz="3600" u="sng" dirty="0">
              <a:solidFill>
                <a:srgbClr val="FF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1BB32E3-F0D5-4D5F-99A4-99A317ACAAAA}"/>
              </a:ext>
            </a:extLst>
          </p:cNvPr>
          <p:cNvSpPr txBox="1"/>
          <p:nvPr/>
        </p:nvSpPr>
        <p:spPr>
          <a:xfrm>
            <a:off x="6179519" y="5902670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t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1CABC978-A077-4DF2-AE41-578E8FE9CB3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489" y="2171676"/>
            <a:ext cx="1514330" cy="1311568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53DCF416-A3B4-405D-927A-30FE9D3D9412}"/>
              </a:ext>
            </a:extLst>
          </p:cNvPr>
          <p:cNvSpPr txBox="1"/>
          <p:nvPr/>
        </p:nvSpPr>
        <p:spPr>
          <a:xfrm>
            <a:off x="1740877" y="3288325"/>
            <a:ext cx="2470640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‘augh’ as </a:t>
            </a:r>
            <a:r>
              <a:rPr lang="en-US" sz="3200" dirty="0">
                <a:solidFill>
                  <a:srgbClr val="00B050"/>
                </a:solidFill>
              </a:rPr>
              <a:t>/or/</a:t>
            </a:r>
            <a:endParaRPr lang="en-GB" sz="3200" dirty="0">
              <a:solidFill>
                <a:srgbClr val="00B05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78F6DEB-1A5F-4AEC-AEA7-DCCDDFFA5202}"/>
              </a:ext>
            </a:extLst>
          </p:cNvPr>
          <p:cNvSpPr txBox="1"/>
          <p:nvPr/>
        </p:nvSpPr>
        <p:spPr>
          <a:xfrm>
            <a:off x="6898440" y="3291256"/>
            <a:ext cx="2878607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‘augh’ as </a:t>
            </a:r>
            <a:r>
              <a:rPr lang="en-US" sz="3200" dirty="0">
                <a:solidFill>
                  <a:srgbClr val="FF0000"/>
                </a:solidFill>
              </a:rPr>
              <a:t>/a/+/f/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95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12" grpId="1" animBg="1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40" grpId="0" animBg="1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90B49-ABFF-4907-8061-6DACA9B2A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4 – group and structure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0AB77-1812-4DE6-9706-F3BFBCCDC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55178"/>
            <a:ext cx="11029615" cy="4003622"/>
          </a:xfrm>
        </p:spPr>
        <p:txBody>
          <a:bodyPr anchor="t">
            <a:normAutofit/>
          </a:bodyPr>
          <a:lstStyle/>
          <a:p>
            <a:pPr>
              <a:lnSpc>
                <a:spcPct val="300000"/>
              </a:lnSpc>
            </a:pPr>
            <a:r>
              <a:rPr lang="en-US" sz="2800" b="1" dirty="0"/>
              <a:t>Group </a:t>
            </a:r>
            <a:r>
              <a:rPr lang="en-US" sz="2800" dirty="0"/>
              <a:t>same sound combinations</a:t>
            </a:r>
          </a:p>
        </p:txBody>
      </p:sp>
      <p:sp>
        <p:nvSpPr>
          <p:cNvPr id="9" name="AutoShape 4" descr="Eyes Clipart Black And White – HD Wallpaper Gallery">
            <a:extLst>
              <a:ext uri="{FF2B5EF4-FFF2-40B4-BE49-F238E27FC236}">
                <a16:creationId xmlns:a16="http://schemas.microsoft.com/office/drawing/2014/main" id="{4B7EB73A-CF3D-40F8-B934-F38E84C60B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25FFB0D-1645-4DF8-B3F5-502CC47DE130}"/>
              </a:ext>
            </a:extLst>
          </p:cNvPr>
          <p:cNvGrpSpPr/>
          <p:nvPr/>
        </p:nvGrpSpPr>
        <p:grpSpPr>
          <a:xfrm>
            <a:off x="9122665" y="2171676"/>
            <a:ext cx="1320656" cy="1257324"/>
            <a:chOff x="9720542" y="2869970"/>
            <a:chExt cx="1320656" cy="125732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A128666-8D8E-4577-B360-984D4B7FB3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720542" y="2990063"/>
              <a:ext cx="1304283" cy="940100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0163450-5D23-4286-9F4F-5EDABBC8E525}"/>
                </a:ext>
              </a:extLst>
            </p:cNvPr>
            <p:cNvSpPr/>
            <p:nvPr/>
          </p:nvSpPr>
          <p:spPr>
            <a:xfrm>
              <a:off x="9720542" y="2869970"/>
              <a:ext cx="1320656" cy="125732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/>
              <a:endParaRPr lang="en-GB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4C758AD8-7C5F-4883-A071-61644B91612E}"/>
              </a:ext>
            </a:extLst>
          </p:cNvPr>
          <p:cNvSpPr txBox="1"/>
          <p:nvPr/>
        </p:nvSpPr>
        <p:spPr>
          <a:xfrm>
            <a:off x="1740877" y="3288325"/>
            <a:ext cx="2470640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‘augh’ as </a:t>
            </a:r>
            <a:r>
              <a:rPr lang="en-US" sz="3200" dirty="0">
                <a:solidFill>
                  <a:srgbClr val="00B050"/>
                </a:solidFill>
              </a:rPr>
              <a:t>/or/</a:t>
            </a:r>
            <a:endParaRPr lang="en-GB" sz="3200" dirty="0">
              <a:solidFill>
                <a:srgbClr val="00B05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EB0AF1-A6C5-4C09-AE20-C968B5938CAB}"/>
              </a:ext>
            </a:extLst>
          </p:cNvPr>
          <p:cNvSpPr txBox="1"/>
          <p:nvPr/>
        </p:nvSpPr>
        <p:spPr>
          <a:xfrm>
            <a:off x="898276" y="4012322"/>
            <a:ext cx="1588478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caught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A13E60-1FFF-46E4-8226-2828A6BF4269}"/>
              </a:ext>
            </a:extLst>
          </p:cNvPr>
          <p:cNvSpPr txBox="1"/>
          <p:nvPr/>
        </p:nvSpPr>
        <p:spPr>
          <a:xfrm>
            <a:off x="880694" y="4656356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daughter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AE71A5D-9B45-4E9E-B3FA-C63C23F794D4}"/>
              </a:ext>
            </a:extLst>
          </p:cNvPr>
          <p:cNvSpPr txBox="1"/>
          <p:nvPr/>
        </p:nvSpPr>
        <p:spPr>
          <a:xfrm>
            <a:off x="827945" y="5283954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fraught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705B9EF-5602-409C-8214-7EE019D1EEA4}"/>
              </a:ext>
            </a:extLst>
          </p:cNvPr>
          <p:cNvSpPr txBox="1"/>
          <p:nvPr/>
        </p:nvSpPr>
        <p:spPr>
          <a:xfrm>
            <a:off x="265236" y="5909255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distraught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61DFF4C-E2D4-4023-AA30-26B4BA6D237E}"/>
              </a:ext>
            </a:extLst>
          </p:cNvPr>
          <p:cNvSpPr txBox="1"/>
          <p:nvPr/>
        </p:nvSpPr>
        <p:spPr>
          <a:xfrm>
            <a:off x="2932238" y="4011596"/>
            <a:ext cx="201783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naughty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11403DA-5E0B-427E-9144-56A85D04F7BA}"/>
              </a:ext>
            </a:extLst>
          </p:cNvPr>
          <p:cNvSpPr txBox="1"/>
          <p:nvPr/>
        </p:nvSpPr>
        <p:spPr>
          <a:xfrm>
            <a:off x="6370024" y="4145673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draught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C2DFDA8-D713-4098-B7EA-E93187380978}"/>
              </a:ext>
            </a:extLst>
          </p:cNvPr>
          <p:cNvSpPr txBox="1"/>
          <p:nvPr/>
        </p:nvSpPr>
        <p:spPr>
          <a:xfrm>
            <a:off x="6668963" y="4861197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laugh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6FD3D67-2395-498E-9CF9-9F17520F00CB}"/>
              </a:ext>
            </a:extLst>
          </p:cNvPr>
          <p:cNvSpPr txBox="1"/>
          <p:nvPr/>
        </p:nvSpPr>
        <p:spPr>
          <a:xfrm>
            <a:off x="3039210" y="4660862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taught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E2B6412-81C8-4589-8AA8-C283E36CC7EC}"/>
              </a:ext>
            </a:extLst>
          </p:cNvPr>
          <p:cNvSpPr txBox="1"/>
          <p:nvPr/>
        </p:nvSpPr>
        <p:spPr>
          <a:xfrm>
            <a:off x="901213" y="4015259"/>
            <a:ext cx="1588478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c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7029FCE-C409-4D8E-937F-DAB17BF82445}"/>
              </a:ext>
            </a:extLst>
          </p:cNvPr>
          <p:cNvSpPr txBox="1"/>
          <p:nvPr/>
        </p:nvSpPr>
        <p:spPr>
          <a:xfrm>
            <a:off x="883625" y="4659291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d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ter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E0C3B17-1F55-4D2C-B963-F724050BD693}"/>
              </a:ext>
            </a:extLst>
          </p:cNvPr>
          <p:cNvSpPr txBox="1"/>
          <p:nvPr/>
        </p:nvSpPr>
        <p:spPr>
          <a:xfrm>
            <a:off x="830876" y="5278095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fr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EBEA375-BA68-4297-9BDF-6CC01338DBF5}"/>
              </a:ext>
            </a:extLst>
          </p:cNvPr>
          <p:cNvSpPr txBox="1"/>
          <p:nvPr/>
        </p:nvSpPr>
        <p:spPr>
          <a:xfrm>
            <a:off x="268163" y="5903394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distr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90E7452-81BD-4893-A1CC-88F94F8087E0}"/>
              </a:ext>
            </a:extLst>
          </p:cNvPr>
          <p:cNvSpPr txBox="1"/>
          <p:nvPr/>
        </p:nvSpPr>
        <p:spPr>
          <a:xfrm>
            <a:off x="2935170" y="4005739"/>
            <a:ext cx="201783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n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ty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9035959-2876-46E1-BDCA-58699FDF7CF4}"/>
              </a:ext>
            </a:extLst>
          </p:cNvPr>
          <p:cNvSpPr txBox="1"/>
          <p:nvPr/>
        </p:nvSpPr>
        <p:spPr>
          <a:xfrm>
            <a:off x="6372954" y="4148612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dr</a:t>
            </a:r>
            <a:r>
              <a:rPr lang="en-US" sz="3600" u="sng" dirty="0">
                <a:solidFill>
                  <a:srgbClr val="FF000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920A15F-6E43-4AFC-A59E-972D1454EBD6}"/>
              </a:ext>
            </a:extLst>
          </p:cNvPr>
          <p:cNvSpPr txBox="1"/>
          <p:nvPr/>
        </p:nvSpPr>
        <p:spPr>
          <a:xfrm>
            <a:off x="6671888" y="4864129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l</a:t>
            </a:r>
            <a:r>
              <a:rPr lang="en-US" sz="3600" u="sng" dirty="0">
                <a:solidFill>
                  <a:srgbClr val="FF0000"/>
                </a:solidFill>
              </a:rPr>
              <a:t>augh</a:t>
            </a:r>
            <a:endParaRPr lang="en-GB" sz="3600" u="sng" dirty="0">
              <a:solidFill>
                <a:srgbClr val="FF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1BB32E3-F0D5-4D5F-99A4-99A317ACAAAA}"/>
              </a:ext>
            </a:extLst>
          </p:cNvPr>
          <p:cNvSpPr txBox="1"/>
          <p:nvPr/>
        </p:nvSpPr>
        <p:spPr>
          <a:xfrm>
            <a:off x="3037059" y="4659456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t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364149B4-B16F-4FBB-94E6-F0BC0DC242E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489" y="2171676"/>
            <a:ext cx="1514330" cy="1311568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0B39DC50-927D-4568-8E6F-7564B27E6A7F}"/>
              </a:ext>
            </a:extLst>
          </p:cNvPr>
          <p:cNvSpPr txBox="1"/>
          <p:nvPr/>
        </p:nvSpPr>
        <p:spPr>
          <a:xfrm>
            <a:off x="6227881" y="3291256"/>
            <a:ext cx="2859616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‘augh’ as </a:t>
            </a:r>
            <a:r>
              <a:rPr lang="en-US" sz="3200" dirty="0">
                <a:solidFill>
                  <a:srgbClr val="FF0000"/>
                </a:solidFill>
              </a:rPr>
              <a:t>/a/+/f/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5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90B49-ABFF-4907-8061-6DACA9B2A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5 – </a:t>
            </a:r>
            <a:r>
              <a:rPr lang="en-US" dirty="0" err="1"/>
              <a:t>generalise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0AB77-1812-4DE6-9706-F3BFBCCDC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55178"/>
            <a:ext cx="11029615" cy="4003622"/>
          </a:xfrm>
        </p:spPr>
        <p:txBody>
          <a:bodyPr anchor="t">
            <a:normAutofit/>
          </a:bodyPr>
          <a:lstStyle/>
          <a:p>
            <a:pPr>
              <a:lnSpc>
                <a:spcPct val="300000"/>
              </a:lnSpc>
            </a:pPr>
            <a:r>
              <a:rPr lang="en-US" sz="2800" b="1" dirty="0" err="1"/>
              <a:t>Generalise</a:t>
            </a:r>
            <a:r>
              <a:rPr lang="en-US" sz="2800" b="1" dirty="0"/>
              <a:t> </a:t>
            </a:r>
            <a:r>
              <a:rPr lang="en-US" sz="2800" dirty="0"/>
              <a:t>any patterns you might spot</a:t>
            </a:r>
          </a:p>
        </p:txBody>
      </p:sp>
      <p:sp>
        <p:nvSpPr>
          <p:cNvPr id="9" name="AutoShape 4" descr="Eyes Clipart Black And White – HD Wallpaper Gallery">
            <a:extLst>
              <a:ext uri="{FF2B5EF4-FFF2-40B4-BE49-F238E27FC236}">
                <a16:creationId xmlns:a16="http://schemas.microsoft.com/office/drawing/2014/main" id="{4B7EB73A-CF3D-40F8-B934-F38E84C60B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758AD8-7C5F-4883-A071-61644B91612E}"/>
              </a:ext>
            </a:extLst>
          </p:cNvPr>
          <p:cNvSpPr txBox="1"/>
          <p:nvPr/>
        </p:nvSpPr>
        <p:spPr>
          <a:xfrm>
            <a:off x="1740876" y="3288325"/>
            <a:ext cx="3209197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Words with  </a:t>
            </a:r>
            <a:r>
              <a:rPr lang="en-US" sz="3200" dirty="0">
                <a:solidFill>
                  <a:srgbClr val="00B050"/>
                </a:solidFill>
              </a:rPr>
              <a:t>‘able’</a:t>
            </a:r>
            <a:endParaRPr lang="en-GB" sz="3200" dirty="0">
              <a:solidFill>
                <a:srgbClr val="00B05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EB0AF1-A6C5-4C09-AE20-C968B5938CAB}"/>
              </a:ext>
            </a:extLst>
          </p:cNvPr>
          <p:cNvSpPr txBox="1"/>
          <p:nvPr/>
        </p:nvSpPr>
        <p:spPr>
          <a:xfrm>
            <a:off x="898276" y="4012322"/>
            <a:ext cx="2416998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accept</a:t>
            </a:r>
            <a:r>
              <a:rPr lang="en-US" sz="3600" dirty="0">
                <a:solidFill>
                  <a:srgbClr val="00B050"/>
                </a:solidFill>
              </a:rPr>
              <a:t>able</a:t>
            </a:r>
            <a:endParaRPr lang="en-GB" sz="3600" dirty="0">
              <a:solidFill>
                <a:srgbClr val="00B05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A13E60-1FFF-46E4-8226-2828A6BF4269}"/>
              </a:ext>
            </a:extLst>
          </p:cNvPr>
          <p:cNvSpPr txBox="1"/>
          <p:nvPr/>
        </p:nvSpPr>
        <p:spPr>
          <a:xfrm>
            <a:off x="880694" y="4656356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afford</a:t>
            </a:r>
            <a:r>
              <a:rPr lang="en-US" sz="3600" dirty="0">
                <a:solidFill>
                  <a:srgbClr val="00B050"/>
                </a:solidFill>
              </a:rPr>
              <a:t>able</a:t>
            </a:r>
            <a:endParaRPr lang="en-GB" sz="3600" dirty="0">
              <a:solidFill>
                <a:srgbClr val="00B05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AE71A5D-9B45-4E9E-B3FA-C63C23F794D4}"/>
              </a:ext>
            </a:extLst>
          </p:cNvPr>
          <p:cNvSpPr txBox="1"/>
          <p:nvPr/>
        </p:nvSpPr>
        <p:spPr>
          <a:xfrm>
            <a:off x="848264" y="5263634"/>
            <a:ext cx="3622135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question</a:t>
            </a:r>
            <a:r>
              <a:rPr lang="en-US" sz="3600" dirty="0">
                <a:solidFill>
                  <a:srgbClr val="00B050"/>
                </a:solidFill>
              </a:rPr>
              <a:t>able</a:t>
            </a:r>
            <a:endParaRPr lang="en-GB" sz="3600" dirty="0">
              <a:solidFill>
                <a:srgbClr val="00B05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705B9EF-5602-409C-8214-7EE019D1EEA4}"/>
              </a:ext>
            </a:extLst>
          </p:cNvPr>
          <p:cNvSpPr txBox="1"/>
          <p:nvPr/>
        </p:nvSpPr>
        <p:spPr>
          <a:xfrm>
            <a:off x="898276" y="5909255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toler</a:t>
            </a:r>
            <a:r>
              <a:rPr lang="en-US" sz="3600" dirty="0">
                <a:solidFill>
                  <a:srgbClr val="00B050"/>
                </a:solidFill>
              </a:rPr>
              <a:t>able</a:t>
            </a:r>
            <a:endParaRPr lang="en-GB" sz="3600" dirty="0">
              <a:solidFill>
                <a:srgbClr val="00B05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11403DA-5E0B-427E-9144-56A85D04F7BA}"/>
              </a:ext>
            </a:extLst>
          </p:cNvPr>
          <p:cNvSpPr txBox="1"/>
          <p:nvPr/>
        </p:nvSpPr>
        <p:spPr>
          <a:xfrm>
            <a:off x="6370024" y="4145673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horr</a:t>
            </a:r>
            <a:r>
              <a:rPr lang="en-US" sz="3600" dirty="0">
                <a:solidFill>
                  <a:srgbClr val="FF0000"/>
                </a:solidFill>
              </a:rPr>
              <a:t>ible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C2DFDA8-D713-4098-B7EA-E93187380978}"/>
              </a:ext>
            </a:extLst>
          </p:cNvPr>
          <p:cNvSpPr txBox="1"/>
          <p:nvPr/>
        </p:nvSpPr>
        <p:spPr>
          <a:xfrm>
            <a:off x="6414962" y="4769757"/>
            <a:ext cx="2403917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imposs</a:t>
            </a:r>
            <a:r>
              <a:rPr lang="en-US" sz="3600" dirty="0">
                <a:solidFill>
                  <a:srgbClr val="FF0000"/>
                </a:solidFill>
              </a:rPr>
              <a:t>ible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B39DC50-927D-4568-8E6F-7564B27E6A7F}"/>
              </a:ext>
            </a:extLst>
          </p:cNvPr>
          <p:cNvSpPr txBox="1"/>
          <p:nvPr/>
        </p:nvSpPr>
        <p:spPr>
          <a:xfrm>
            <a:off x="6227880" y="3291256"/>
            <a:ext cx="3464759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Words with </a:t>
            </a:r>
            <a:r>
              <a:rPr lang="en-US" sz="3200" dirty="0">
                <a:solidFill>
                  <a:srgbClr val="FF0000"/>
                </a:solidFill>
              </a:rPr>
              <a:t>‘</a:t>
            </a:r>
            <a:r>
              <a:rPr lang="en-US" sz="3200" dirty="0" err="1">
                <a:solidFill>
                  <a:srgbClr val="FF0000"/>
                </a:solidFill>
              </a:rPr>
              <a:t>ible</a:t>
            </a:r>
            <a:r>
              <a:rPr lang="en-US" sz="3200" dirty="0">
                <a:solidFill>
                  <a:srgbClr val="FF0000"/>
                </a:solidFill>
              </a:rPr>
              <a:t>’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1ED5FDC-0605-4EEE-ACE6-E2B5D76477DB}"/>
              </a:ext>
            </a:extLst>
          </p:cNvPr>
          <p:cNvSpPr txBox="1"/>
          <p:nvPr/>
        </p:nvSpPr>
        <p:spPr>
          <a:xfrm>
            <a:off x="6414963" y="5338717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ed</a:t>
            </a:r>
            <a:r>
              <a:rPr lang="en-US" sz="3600" dirty="0">
                <a:solidFill>
                  <a:srgbClr val="FF0000"/>
                </a:solidFill>
              </a:rPr>
              <a:t>ible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1156CC7-1B72-4C90-BD24-79591BAF518C}"/>
              </a:ext>
            </a:extLst>
          </p:cNvPr>
          <p:cNvSpPr txBox="1"/>
          <p:nvPr/>
        </p:nvSpPr>
        <p:spPr>
          <a:xfrm>
            <a:off x="6404803" y="5856877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terr</a:t>
            </a:r>
            <a:r>
              <a:rPr lang="en-US" sz="3600" dirty="0">
                <a:solidFill>
                  <a:srgbClr val="FF0000"/>
                </a:solidFill>
              </a:rPr>
              <a:t>ible</a:t>
            </a:r>
            <a:endParaRPr lang="en-GB" sz="3600" dirty="0">
              <a:solidFill>
                <a:srgbClr val="FF0000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F0EB297-E0C6-4DFA-9451-A8F606E09091}"/>
              </a:ext>
            </a:extLst>
          </p:cNvPr>
          <p:cNvGrpSpPr/>
          <p:nvPr/>
        </p:nvGrpSpPr>
        <p:grpSpPr>
          <a:xfrm>
            <a:off x="10108185" y="2222476"/>
            <a:ext cx="1320656" cy="1257324"/>
            <a:chOff x="10108185" y="2222476"/>
            <a:chExt cx="1320656" cy="1257324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0163450-5D23-4286-9F4F-5EDABBC8E525}"/>
                </a:ext>
              </a:extLst>
            </p:cNvPr>
            <p:cNvSpPr/>
            <p:nvPr/>
          </p:nvSpPr>
          <p:spPr>
            <a:xfrm>
              <a:off x="10108185" y="2222476"/>
              <a:ext cx="1320656" cy="125732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/>
              <a:endParaRPr lang="en-GB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89412BA-278E-4882-8857-3FBA8D6ABD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89404" l="9375" r="89844">
                          <a14:foregroundMark x1="51563" y1="11921" x2="51563" y2="11921"/>
                          <a14:foregroundMark x1="51563" y1="20530" x2="51563" y2="20530"/>
                          <a14:foregroundMark x1="51563" y1="41722" x2="51563" y2="41722"/>
                          <a14:foregroundMark x1="48438" y1="69536" x2="48438" y2="69536"/>
                          <a14:foregroundMark x1="84375" y1="75497" x2="84375" y2="75497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0370771" y="2389527"/>
              <a:ext cx="774314" cy="913449"/>
            </a:xfrm>
            <a:prstGeom prst="rect">
              <a:avLst/>
            </a:prstGeom>
          </p:spPr>
        </p:pic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4062A9A5-CA8F-4EB1-AEEF-AB10283E9961}"/>
              </a:ext>
            </a:extLst>
          </p:cNvPr>
          <p:cNvSpPr txBox="1"/>
          <p:nvPr/>
        </p:nvSpPr>
        <p:spPr>
          <a:xfrm>
            <a:off x="898276" y="4012322"/>
            <a:ext cx="2416998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u="sng" dirty="0">
                <a:solidFill>
                  <a:srgbClr val="00B050"/>
                </a:solidFill>
              </a:rPr>
              <a:t>accept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able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FEF76E9-8702-46F4-8639-0CC31EECF006}"/>
              </a:ext>
            </a:extLst>
          </p:cNvPr>
          <p:cNvSpPr txBox="1"/>
          <p:nvPr/>
        </p:nvSpPr>
        <p:spPr>
          <a:xfrm>
            <a:off x="880694" y="4656356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u="sng" dirty="0">
                <a:solidFill>
                  <a:srgbClr val="00B050"/>
                </a:solidFill>
              </a:rPr>
              <a:t>afford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able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A6AFEC1-78A6-4AD7-839B-5B57974B78F3}"/>
              </a:ext>
            </a:extLst>
          </p:cNvPr>
          <p:cNvSpPr txBox="1"/>
          <p:nvPr/>
        </p:nvSpPr>
        <p:spPr>
          <a:xfrm>
            <a:off x="845185" y="5267955"/>
            <a:ext cx="3622135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u="sng" dirty="0">
                <a:solidFill>
                  <a:srgbClr val="00B050"/>
                </a:solidFill>
              </a:rPr>
              <a:t>question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able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5D9335-06A1-4951-842B-AAD329B4C3D1}"/>
              </a:ext>
            </a:extLst>
          </p:cNvPr>
          <p:cNvSpPr txBox="1"/>
          <p:nvPr/>
        </p:nvSpPr>
        <p:spPr>
          <a:xfrm>
            <a:off x="902866" y="5904126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u="sng" dirty="0">
                <a:solidFill>
                  <a:srgbClr val="FF0000"/>
                </a:solidFill>
              </a:rPr>
              <a:t>toler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able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F7F1E52-A194-4014-B79A-4565706EA3FC}"/>
              </a:ext>
            </a:extLst>
          </p:cNvPr>
          <p:cNvSpPr txBox="1"/>
          <p:nvPr/>
        </p:nvSpPr>
        <p:spPr>
          <a:xfrm>
            <a:off x="801997" y="2462011"/>
            <a:ext cx="9427321" cy="52322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50000"/>
                  </a:schemeClr>
                </a:solidFill>
              </a:rPr>
              <a:t>Generalisation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 - unchanged root words end with -able </a:t>
            </a:r>
            <a:endParaRPr lang="en-GB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404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13" grpId="0"/>
      <p:bldP spid="15" grpId="0"/>
      <p:bldP spid="16" grpId="0"/>
      <p:bldP spid="17" grpId="0"/>
      <p:bldP spid="19" grpId="0"/>
      <p:bldP spid="20" grpId="0"/>
      <p:bldP spid="40" grpId="0" animBg="1"/>
      <p:bldP spid="35" grpId="0"/>
      <p:bldP spid="36" grpId="0"/>
      <p:bldP spid="37" grpId="0"/>
      <p:bldP spid="38" grpId="0"/>
      <p:bldP spid="41" grpId="0"/>
      <p:bldP spid="42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90B49-ABFF-4907-8061-6DACA9B2A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6 – reasoning sheets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0AB77-1812-4DE6-9706-F3BFBCCDC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99921"/>
            <a:ext cx="11029615" cy="4450079"/>
          </a:xfrm>
        </p:spPr>
        <p:txBody>
          <a:bodyPr anchor="t">
            <a:normAutofit fontScale="92500" lnSpcReduction="20000"/>
          </a:bodyPr>
          <a:lstStyle/>
          <a:p>
            <a:pPr>
              <a:lnSpc>
                <a:spcPct val="170000"/>
              </a:lnSpc>
            </a:pPr>
            <a:r>
              <a:rPr lang="en-US" sz="2800" b="1" dirty="0"/>
              <a:t>Reason </a:t>
            </a:r>
            <a:r>
              <a:rPr lang="en-US" sz="2800" dirty="0"/>
              <a:t>as to how the words could be word mapped</a:t>
            </a:r>
          </a:p>
          <a:p>
            <a:pPr>
              <a:lnSpc>
                <a:spcPct val="170000"/>
              </a:lnSpc>
            </a:pPr>
            <a:r>
              <a:rPr lang="en-US" sz="2800" b="1" dirty="0"/>
              <a:t>Find</a:t>
            </a:r>
            <a:r>
              <a:rPr lang="en-US" sz="2800" dirty="0"/>
              <a:t> more than one way if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800" dirty="0"/>
              <a:t> you can</a:t>
            </a:r>
          </a:p>
          <a:p>
            <a:pPr>
              <a:lnSpc>
                <a:spcPct val="170000"/>
              </a:lnSpc>
            </a:pPr>
            <a:r>
              <a:rPr lang="en-US" sz="2800" b="1" dirty="0"/>
              <a:t>Decide</a:t>
            </a:r>
            <a:r>
              <a:rPr lang="en-US" sz="2800" dirty="0"/>
              <a:t> on the most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800" dirty="0"/>
              <a:t>common/reasonable way you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800" dirty="0"/>
              <a:t>are confident with</a:t>
            </a:r>
          </a:p>
        </p:txBody>
      </p:sp>
      <p:sp>
        <p:nvSpPr>
          <p:cNvPr id="9" name="AutoShape 4" descr="Eyes Clipart Black And White – HD Wallpaper Gallery">
            <a:extLst>
              <a:ext uri="{FF2B5EF4-FFF2-40B4-BE49-F238E27FC236}">
                <a16:creationId xmlns:a16="http://schemas.microsoft.com/office/drawing/2014/main" id="{4B7EB73A-CF3D-40F8-B934-F38E84C60B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657B15A-D4C3-4105-A4F8-9F7DB0767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9667" y="2508858"/>
            <a:ext cx="7120573" cy="4349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68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90B49-ABFF-4907-8061-6DACA9B2A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7 – find similar words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0AB77-1812-4DE6-9706-F3BFBCCDC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55178"/>
            <a:ext cx="11029615" cy="4003622"/>
          </a:xfrm>
        </p:spPr>
        <p:txBody>
          <a:bodyPr anchor="t">
            <a:normAutofit/>
          </a:bodyPr>
          <a:lstStyle/>
          <a:p>
            <a:pPr>
              <a:lnSpc>
                <a:spcPct val="300000"/>
              </a:lnSpc>
            </a:pPr>
            <a:r>
              <a:rPr lang="en-US" sz="2800" b="1" dirty="0"/>
              <a:t>Find </a:t>
            </a:r>
            <a:r>
              <a:rPr lang="en-US" sz="2800" dirty="0"/>
              <a:t>– other words with the same letter combinations</a:t>
            </a:r>
          </a:p>
          <a:p>
            <a:pPr marL="0" indent="0">
              <a:lnSpc>
                <a:spcPct val="300000"/>
              </a:lnSpc>
              <a:buNone/>
            </a:pPr>
            <a:endParaRPr lang="en-US" sz="2800" dirty="0"/>
          </a:p>
        </p:txBody>
      </p:sp>
      <p:sp>
        <p:nvSpPr>
          <p:cNvPr id="9" name="AutoShape 4" descr="Eyes Clipart Black And White – HD Wallpaper Gallery">
            <a:extLst>
              <a:ext uri="{FF2B5EF4-FFF2-40B4-BE49-F238E27FC236}">
                <a16:creationId xmlns:a16="http://schemas.microsoft.com/office/drawing/2014/main" id="{4B7EB73A-CF3D-40F8-B934-F38E84C60B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4744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758AD8-7C5F-4883-A071-61644B91612E}"/>
              </a:ext>
            </a:extLst>
          </p:cNvPr>
          <p:cNvSpPr txBox="1"/>
          <p:nvPr/>
        </p:nvSpPr>
        <p:spPr>
          <a:xfrm>
            <a:off x="1774677" y="3288325"/>
            <a:ext cx="3209193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Words with ‘augh’</a:t>
            </a:r>
            <a:endParaRPr lang="en-GB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E2B6412-81C8-4589-8AA8-C283E36CC7EC}"/>
              </a:ext>
            </a:extLst>
          </p:cNvPr>
          <p:cNvSpPr txBox="1"/>
          <p:nvPr/>
        </p:nvSpPr>
        <p:spPr>
          <a:xfrm>
            <a:off x="786252" y="4035480"/>
            <a:ext cx="1588478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c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7029FCE-C409-4D8E-937F-DAB17BF82445}"/>
              </a:ext>
            </a:extLst>
          </p:cNvPr>
          <p:cNvSpPr txBox="1"/>
          <p:nvPr/>
        </p:nvSpPr>
        <p:spPr>
          <a:xfrm>
            <a:off x="741188" y="4697960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d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ter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E0C3B17-1F55-4D2C-B963-F724050BD693}"/>
              </a:ext>
            </a:extLst>
          </p:cNvPr>
          <p:cNvSpPr txBox="1"/>
          <p:nvPr/>
        </p:nvSpPr>
        <p:spPr>
          <a:xfrm>
            <a:off x="692397" y="5330271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fr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EBEA375-BA68-4297-9BDF-6CC01338DBF5}"/>
              </a:ext>
            </a:extLst>
          </p:cNvPr>
          <p:cNvSpPr txBox="1"/>
          <p:nvPr/>
        </p:nvSpPr>
        <p:spPr>
          <a:xfrm>
            <a:off x="151966" y="5907300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distr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90E7452-81BD-4893-A1CC-88F94F8087E0}"/>
              </a:ext>
            </a:extLst>
          </p:cNvPr>
          <p:cNvSpPr txBox="1"/>
          <p:nvPr/>
        </p:nvSpPr>
        <p:spPr>
          <a:xfrm>
            <a:off x="2941706" y="4055846"/>
            <a:ext cx="201783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n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ty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9035959-2876-46E1-BDCA-58699FDF7CF4}"/>
              </a:ext>
            </a:extLst>
          </p:cNvPr>
          <p:cNvSpPr txBox="1"/>
          <p:nvPr/>
        </p:nvSpPr>
        <p:spPr>
          <a:xfrm>
            <a:off x="2787257" y="4663767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dr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920A15F-6E43-4AFC-A59E-972D1454EBD6}"/>
              </a:ext>
            </a:extLst>
          </p:cNvPr>
          <p:cNvSpPr txBox="1"/>
          <p:nvPr/>
        </p:nvSpPr>
        <p:spPr>
          <a:xfrm>
            <a:off x="3073790" y="5335254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l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endParaRPr lang="en-GB" sz="3600" u="sng" dirty="0">
              <a:solidFill>
                <a:srgbClr val="00B05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1BB32E3-F0D5-4D5F-99A4-99A317ACAAAA}"/>
              </a:ext>
            </a:extLst>
          </p:cNvPr>
          <p:cNvSpPr txBox="1"/>
          <p:nvPr/>
        </p:nvSpPr>
        <p:spPr>
          <a:xfrm>
            <a:off x="3026801" y="5910826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t</a:t>
            </a:r>
            <a:r>
              <a:rPr lang="en-US" sz="3600" u="sng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D7C2487-3B77-4668-ABE2-5FD8F9CE68B7}"/>
              </a:ext>
            </a:extLst>
          </p:cNvPr>
          <p:cNvSpPr txBox="1"/>
          <p:nvPr/>
        </p:nvSpPr>
        <p:spPr>
          <a:xfrm>
            <a:off x="1777609" y="3291257"/>
            <a:ext cx="3209193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Words with ‘</a:t>
            </a:r>
            <a:r>
              <a:rPr lang="en-US" sz="3200" u="sng" dirty="0">
                <a:solidFill>
                  <a:srgbClr val="00B050"/>
                </a:solidFill>
              </a:rPr>
              <a:t>augh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’</a:t>
            </a:r>
            <a:endParaRPr lang="en-GB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5E5A744-5BD2-475C-AB6D-D0A7D66F5FA4}"/>
              </a:ext>
            </a:extLst>
          </p:cNvPr>
          <p:cNvGrpSpPr/>
          <p:nvPr/>
        </p:nvGrpSpPr>
        <p:grpSpPr>
          <a:xfrm>
            <a:off x="10031514" y="2046241"/>
            <a:ext cx="1320656" cy="1257324"/>
            <a:chOff x="10549674" y="2200984"/>
            <a:chExt cx="1320656" cy="1257324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F4037055-1148-484E-B030-6FAEECD1C5FF}"/>
                </a:ext>
              </a:extLst>
            </p:cNvPr>
            <p:cNvSpPr/>
            <p:nvPr/>
          </p:nvSpPr>
          <p:spPr>
            <a:xfrm>
              <a:off x="10549674" y="2200984"/>
              <a:ext cx="1320656" cy="125732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/>
              <a:endParaRPr lang="en-GB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42868496-629B-4378-B40A-90B3AF8483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778" b="98667" l="5714" r="92653">
                          <a14:foregroundMark x1="26122" y1="76000" x2="26122" y2="76000"/>
                          <a14:foregroundMark x1="37959" y1="46667" x2="37959" y2="46667"/>
                          <a14:foregroundMark x1="66939" y1="5778" x2="66939" y2="5778"/>
                          <a14:foregroundMark x1="76735" y1="14222" x2="76735" y2="14222"/>
                          <a14:foregroundMark x1="87347" y1="36000" x2="87347" y2="36000"/>
                          <a14:foregroundMark x1="80816" y1="58222" x2="80816" y2="58222"/>
                          <a14:foregroundMark x1="86122" y1="46222" x2="86122" y2="46222"/>
                          <a14:foregroundMark x1="13061" y1="91556" x2="13061" y2="91556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0693289" y="2349213"/>
              <a:ext cx="1015353" cy="932467"/>
            </a:xfrm>
            <a:prstGeom prst="rect">
              <a:avLst/>
            </a:prstGeom>
          </p:spPr>
        </p:pic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CB33AE42-7770-432B-A2E5-212C2364CDF2}"/>
              </a:ext>
            </a:extLst>
          </p:cNvPr>
          <p:cNvSpPr txBox="1"/>
          <p:nvPr/>
        </p:nvSpPr>
        <p:spPr>
          <a:xfrm>
            <a:off x="6156569" y="3293405"/>
            <a:ext cx="4257822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More words with ‘</a:t>
            </a:r>
            <a:r>
              <a:rPr lang="en-US" sz="3200" u="sng" dirty="0">
                <a:solidFill>
                  <a:srgbClr val="00B050"/>
                </a:solidFill>
              </a:rPr>
              <a:t>augh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’</a:t>
            </a:r>
            <a:endParaRPr lang="en-GB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767CF64-166F-41A6-8E49-25AF4E6AF0EB}"/>
              </a:ext>
            </a:extLst>
          </p:cNvPr>
          <p:cNvSpPr txBox="1"/>
          <p:nvPr/>
        </p:nvSpPr>
        <p:spPr>
          <a:xfrm>
            <a:off x="7332104" y="4005739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onsl</a:t>
            </a:r>
            <a:r>
              <a:rPr lang="en-US" sz="3600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FD9795C-4236-4DD2-B4F7-596600A08B5E}"/>
              </a:ext>
            </a:extLst>
          </p:cNvPr>
          <p:cNvSpPr txBox="1"/>
          <p:nvPr/>
        </p:nvSpPr>
        <p:spPr>
          <a:xfrm>
            <a:off x="7850264" y="4564539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sl</a:t>
            </a:r>
            <a:r>
              <a:rPr lang="en-US" sz="3600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ter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BBC69BD-CD5A-48DB-A399-17E2648A1C0C}"/>
              </a:ext>
            </a:extLst>
          </p:cNvPr>
          <p:cNvSpPr txBox="1"/>
          <p:nvPr/>
        </p:nvSpPr>
        <p:spPr>
          <a:xfrm>
            <a:off x="7890904" y="5143659"/>
            <a:ext cx="224057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 h</a:t>
            </a:r>
            <a:r>
              <a:rPr lang="en-US" sz="3600" dirty="0">
                <a:solidFill>
                  <a:srgbClr val="00B050"/>
                </a:solidFill>
              </a:rPr>
              <a:t>augh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ty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197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 animBg="1"/>
      <p:bldP spid="39" grpId="0" animBg="1"/>
      <p:bldP spid="41" grpId="0"/>
      <p:bldP spid="42" grpId="0"/>
      <p:bldP spid="43" grpId="0"/>
    </p:bld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759</TotalTime>
  <Words>570</Words>
  <Application>Microsoft Office PowerPoint</Application>
  <PresentationFormat>Widescreen</PresentationFormat>
  <Paragraphs>154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Gill Sans MT</vt:lpstr>
      <vt:lpstr>Wingdings 2</vt:lpstr>
      <vt:lpstr>Dividend</vt:lpstr>
      <vt:lpstr>Weekly Spelling tasks</vt:lpstr>
      <vt:lpstr>Task 1 – read and copy</vt:lpstr>
      <vt:lpstr>Task 2 – Sound and syllable</vt:lpstr>
      <vt:lpstr>Task 3 – compare how they look</vt:lpstr>
      <vt:lpstr>Task 3 – compare how they sound</vt:lpstr>
      <vt:lpstr>Task 4 – group and structure</vt:lpstr>
      <vt:lpstr>Task 5 – generalise</vt:lpstr>
      <vt:lpstr>Task 6 – reasoning sheets</vt:lpstr>
      <vt:lpstr>Task 7 – find similar words</vt:lpstr>
      <vt:lpstr>Task 8 – Identify root words</vt:lpstr>
      <vt:lpstr>Task 8 – Identify and change word classes</vt:lpstr>
      <vt:lpstr>Task 9 – word cards</vt:lpstr>
      <vt:lpstr>Task 10 – Create sentences </vt:lpstr>
      <vt:lpstr>Task 11 – Practice in pairs </vt:lpstr>
      <vt:lpstr>Task 12 – test in pairs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Weekly Spelling tasks</dc:title>
  <dc:creator>dowen jones</dc:creator>
  <cp:lastModifiedBy>dowen jones</cp:lastModifiedBy>
  <cp:revision>59</cp:revision>
  <dcterms:created xsi:type="dcterms:W3CDTF">2021-06-03T10:47:19Z</dcterms:created>
  <dcterms:modified xsi:type="dcterms:W3CDTF">2021-06-21T17:26:03Z</dcterms:modified>
</cp:coreProperties>
</file>